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3" r:id="rId3"/>
    <p:sldId id="261" r:id="rId4"/>
    <p:sldId id="260" r:id="rId5"/>
    <p:sldId id="262" r:id="rId6"/>
    <p:sldId id="258" r:id="rId7"/>
    <p:sldId id="259" r:id="rId8"/>
    <p:sldId id="267" r:id="rId9"/>
    <p:sldId id="263" r:id="rId10"/>
    <p:sldId id="268" r:id="rId11"/>
    <p:sldId id="269" r:id="rId12"/>
    <p:sldId id="270" r:id="rId13"/>
    <p:sldId id="264" r:id="rId14"/>
    <p:sldId id="271" r:id="rId15"/>
    <p:sldId id="265" r:id="rId16"/>
    <p:sldId id="266" r:id="rId17"/>
    <p:sldId id="272" r:id="rId18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19"/>
    </p:embeddedFont>
    <p:embeddedFont>
      <p:font typeface="GreeceBlack" panose="020B0600000000000000" pitchFamily="34" charset="0"/>
      <p:regular r:id="rId20"/>
    </p:embeddedFont>
    <p:embeddedFont>
      <p:font typeface="Arial Black" panose="020B0A04020102090204" pitchFamily="34" charset="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4B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7" d="100"/>
          <a:sy n="87" d="100"/>
        </p:scale>
        <p:origin x="797" y="-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C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O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R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T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H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A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S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8746" y="12704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653" y="127613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42276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54398" y="3336359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1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6753" y="3342002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5419" y="334200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1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0454" y="3342002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9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5505" y="332507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A free CD of this message will be available following the service</a:t>
            </a:r>
            <a:endParaRPr lang="en-US" sz="2000" dirty="0">
              <a:latin typeface="vtks distress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It will also be available for podcast later this week at calvaryokc.com</a:t>
            </a:r>
            <a:endParaRPr lang="en-US" sz="2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NASB: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to those who have been sanctified in Christ Jesus, saints by calling,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36733"/>
            <a:ext cx="8258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Dictionary.com</a:t>
            </a:r>
            <a:r>
              <a:rPr lang="en-US" sz="3400" dirty="0"/>
              <a:t> </a:t>
            </a:r>
            <a:r>
              <a:rPr lang="en-US" sz="3400" dirty="0" smtClean="0"/>
              <a:t>- </a:t>
            </a:r>
            <a:r>
              <a:rPr lang="en-US" sz="3400" dirty="0"/>
              <a:t>1.</a:t>
            </a:r>
            <a:r>
              <a:rPr lang="en-US" sz="3400" b="1" dirty="0"/>
              <a:t> </a:t>
            </a:r>
            <a:r>
              <a:rPr lang="en-US" sz="3400" dirty="0"/>
              <a:t>any of certain persons of exceptional holiness of life, formally recognized as such by the Christian Church, especially by canonization.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Dictionary.com</a:t>
            </a:r>
            <a:r>
              <a:rPr lang="en-US" sz="3400" dirty="0"/>
              <a:t> </a:t>
            </a:r>
            <a:r>
              <a:rPr lang="en-US" sz="3400" dirty="0" smtClean="0"/>
              <a:t>- </a:t>
            </a:r>
            <a:r>
              <a:rPr lang="en-US" sz="3400" dirty="0"/>
              <a:t>2.</a:t>
            </a:r>
            <a:r>
              <a:rPr lang="en-US" sz="3400" b="1" dirty="0"/>
              <a:t> </a:t>
            </a:r>
            <a:r>
              <a:rPr lang="en-US" sz="3400" dirty="0"/>
              <a:t>a person of great holiness, virtue, or benevolence.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538" y="2152262"/>
            <a:ext cx="8258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3.</a:t>
            </a:r>
            <a:r>
              <a:rPr lang="en-US" sz="3400" b="1" dirty="0"/>
              <a:t> </a:t>
            </a:r>
            <a:r>
              <a:rPr lang="en-US" sz="3400" dirty="0"/>
              <a:t>a founder, sponsor, or patron, as of a </a:t>
            </a:r>
            <a:r>
              <a:rPr lang="en-US" sz="3400" dirty="0" smtClean="0"/>
              <a:t>move-</a:t>
            </a:r>
            <a:r>
              <a:rPr lang="en-US" sz="3400" dirty="0" err="1" smtClean="0"/>
              <a:t>ment</a:t>
            </a:r>
            <a:r>
              <a:rPr lang="en-US" sz="3400" dirty="0"/>
              <a:t> or organization.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409" y="3733800"/>
            <a:ext cx="82581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4.</a:t>
            </a:r>
            <a:r>
              <a:rPr lang="en-US" sz="3400" b="1" dirty="0"/>
              <a:t> </a:t>
            </a:r>
            <a:r>
              <a:rPr lang="en-US" sz="3400" dirty="0"/>
              <a:t>(in certain religious groups) a designation applied by the members to themselves. 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467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6" grpId="0"/>
      <p:bldP spid="26" grpId="1"/>
      <p:bldP spid="26" grpId="2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67" y="64847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Church</a:t>
            </a:r>
            <a:r>
              <a:rPr lang="en-US" sz="3600" dirty="0" smtClean="0"/>
              <a:t>: </a:t>
            </a:r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ekklēsia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called out assembly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67" y="648476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Jesus Christ our Lord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258076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GreeceBlack" panose="020B0600000000000000" pitchFamily="34" charset="0"/>
              </a:rPr>
              <a:t>Jesus is called “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lord</a:t>
            </a:r>
            <a:r>
              <a:rPr lang="en-US" sz="3600" dirty="0" smtClean="0">
                <a:latin typeface="GreeceBlack" panose="020B0600000000000000" pitchFamily="34" charset="0"/>
              </a:rPr>
              <a:t>” 6x in first 10 verses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538" y="2381071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Book of Acts: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Savior</a:t>
            </a:r>
            <a:r>
              <a:rPr lang="en-US" sz="3600" dirty="0"/>
              <a:t> - 2x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671" y="299067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GreeceBlack" panose="020B0600000000000000" pitchFamily="34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lord </a:t>
            </a:r>
            <a:r>
              <a:rPr lang="en-US" sz="3600" dirty="0" smtClean="0">
                <a:solidFill>
                  <a:schemeClr val="bg1"/>
                </a:solidFill>
                <a:latin typeface="GreeceBlack" panose="020B0600000000000000" pitchFamily="34" charset="0"/>
              </a:rPr>
              <a:t>- </a:t>
            </a:r>
            <a:r>
              <a:rPr lang="en-US" sz="3600" dirty="0" smtClean="0">
                <a:latin typeface="GreeceBlack" panose="020B0600000000000000" pitchFamily="34" charset="0"/>
              </a:rPr>
              <a:t>101x </a:t>
            </a:r>
            <a:endParaRPr lang="en-US" sz="3600" dirty="0"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15" grpId="0"/>
      <p:bldP spid="15" grpId="1"/>
      <p:bldP spid="15" grpId="2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Enriched</a:t>
            </a:r>
            <a:r>
              <a:rPr lang="en-US" sz="3600" dirty="0" smtClean="0"/>
              <a:t> </a:t>
            </a:r>
            <a:r>
              <a:rPr lang="en-US" sz="3600" dirty="0"/>
              <a:t>– plutocracy (rule by the </a:t>
            </a:r>
            <a:r>
              <a:rPr lang="en-US" sz="3600" dirty="0" smtClean="0"/>
              <a:t>rich)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Gift</a:t>
            </a:r>
            <a:r>
              <a:rPr lang="en-US" sz="3600" dirty="0" smtClean="0"/>
              <a:t>: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charisma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17x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1210715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 Salvation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086" y="1752940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 Generic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2273983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3) Specific gifts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2858869"/>
            <a:ext cx="80389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400" dirty="0"/>
              <a:t>1 Pet. </a:t>
            </a:r>
            <a:r>
              <a:rPr lang="en-US" sz="3400" dirty="0" smtClean="0"/>
              <a:t>4.10 -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As each one has received a gift, minister it to one another, as good stewards of the manifold grace of God. </a:t>
            </a:r>
          </a:p>
        </p:txBody>
      </p:sp>
    </p:spTree>
    <p:extLst>
      <p:ext uri="{BB962C8B-B14F-4D97-AF65-F5344CB8AC3E}">
        <p14:creationId xmlns:p14="http://schemas.microsoft.com/office/powerpoint/2010/main" val="3084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Phil. 1:6 </a:t>
            </a:r>
            <a:r>
              <a:rPr lang="en-US" sz="3600" dirty="0" smtClean="0"/>
              <a:t>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being confident of this very thing, that He who has begun a good work in you will complete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until the day of Jesus Christ;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939" t="25269" r="30688" b="41981"/>
          <a:stretch/>
        </p:blipFill>
        <p:spPr>
          <a:xfrm rot="21400715">
            <a:off x="165722" y="13909"/>
            <a:ext cx="8544489" cy="5968438"/>
          </a:xfrm>
          <a:prstGeom prst="rect">
            <a:avLst/>
          </a:prstGeom>
          <a:effectLst>
            <a:outerShdw blurRad="762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grpSp>
        <p:nvGrpSpPr>
          <p:cNvPr id="29" name="Group 28"/>
          <p:cNvGrpSpPr/>
          <p:nvPr/>
        </p:nvGrpSpPr>
        <p:grpSpPr>
          <a:xfrm>
            <a:off x="4240732" y="2752610"/>
            <a:ext cx="1416054" cy="620540"/>
            <a:chOff x="4534646" y="1778576"/>
            <a:chExt cx="1416054" cy="620540"/>
          </a:xfrm>
        </p:grpSpPr>
        <p:sp>
          <p:nvSpPr>
            <p:cNvPr id="27" name="TextBox 26"/>
            <p:cNvSpPr txBox="1"/>
            <p:nvPr/>
          </p:nvSpPr>
          <p:spPr>
            <a:xfrm rot="20699438">
              <a:off x="4534646" y="1778576"/>
              <a:ext cx="1416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C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orinth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83050" y="2263196"/>
              <a:ext cx="123564" cy="1359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 rot="19023791">
            <a:off x="5730969" y="2909107"/>
            <a:ext cx="1317798" cy="4056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Aegean 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1215161">
            <a:off x="2908998" y="4277806"/>
            <a:ext cx="1175263" cy="3057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Ionian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925515" y="2162908"/>
            <a:ext cx="4923693" cy="2136530"/>
          </a:xfrm>
          <a:custGeom>
            <a:avLst/>
            <a:gdLst>
              <a:gd name="connsiteX0" fmla="*/ 4923693 w 4923693"/>
              <a:gd name="connsiteY0" fmla="*/ 0 h 2136530"/>
              <a:gd name="connsiteX1" fmla="*/ 4589585 w 4923693"/>
              <a:gd name="connsiteY1" fmla="*/ 272561 h 2136530"/>
              <a:gd name="connsiteX2" fmla="*/ 4404947 w 4923693"/>
              <a:gd name="connsiteY2" fmla="*/ 545123 h 2136530"/>
              <a:gd name="connsiteX3" fmla="*/ 4097216 w 4923693"/>
              <a:gd name="connsiteY3" fmla="*/ 852854 h 2136530"/>
              <a:gd name="connsiteX4" fmla="*/ 3886200 w 4923693"/>
              <a:gd name="connsiteY4" fmla="*/ 967154 h 2136530"/>
              <a:gd name="connsiteX5" fmla="*/ 3657600 w 4923693"/>
              <a:gd name="connsiteY5" fmla="*/ 1099038 h 2136530"/>
              <a:gd name="connsiteX6" fmla="*/ 3543300 w 4923693"/>
              <a:gd name="connsiteY6" fmla="*/ 1125415 h 2136530"/>
              <a:gd name="connsiteX7" fmla="*/ 3174023 w 4923693"/>
              <a:gd name="connsiteY7" fmla="*/ 1143000 h 2136530"/>
              <a:gd name="connsiteX8" fmla="*/ 3006970 w 4923693"/>
              <a:gd name="connsiteY8" fmla="*/ 1195754 h 2136530"/>
              <a:gd name="connsiteX9" fmla="*/ 2690447 w 4923693"/>
              <a:gd name="connsiteY9" fmla="*/ 1345223 h 2136530"/>
              <a:gd name="connsiteX10" fmla="*/ 2514600 w 4923693"/>
              <a:gd name="connsiteY10" fmla="*/ 1538654 h 2136530"/>
              <a:gd name="connsiteX11" fmla="*/ 2391508 w 4923693"/>
              <a:gd name="connsiteY11" fmla="*/ 1696915 h 2136530"/>
              <a:gd name="connsiteX12" fmla="*/ 2242039 w 4923693"/>
              <a:gd name="connsiteY12" fmla="*/ 1960684 h 2136530"/>
              <a:gd name="connsiteX13" fmla="*/ 1960685 w 4923693"/>
              <a:gd name="connsiteY13" fmla="*/ 1995854 h 2136530"/>
              <a:gd name="connsiteX14" fmla="*/ 1081454 w 4923693"/>
              <a:gd name="connsiteY14" fmla="*/ 1995854 h 2136530"/>
              <a:gd name="connsiteX15" fmla="*/ 641839 w 4923693"/>
              <a:gd name="connsiteY15" fmla="*/ 2110154 h 2136530"/>
              <a:gd name="connsiteX16" fmla="*/ 404447 w 4923693"/>
              <a:gd name="connsiteY16" fmla="*/ 2136530 h 2136530"/>
              <a:gd name="connsiteX17" fmla="*/ 0 w 4923693"/>
              <a:gd name="connsiteY17" fmla="*/ 1995854 h 213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23693" h="2136530">
                <a:moveTo>
                  <a:pt x="4923693" y="0"/>
                </a:moveTo>
                <a:lnTo>
                  <a:pt x="4589585" y="272561"/>
                </a:lnTo>
                <a:lnTo>
                  <a:pt x="4404947" y="545123"/>
                </a:lnTo>
                <a:lnTo>
                  <a:pt x="4097216" y="852854"/>
                </a:lnTo>
                <a:lnTo>
                  <a:pt x="3886200" y="967154"/>
                </a:lnTo>
                <a:lnTo>
                  <a:pt x="3657600" y="1099038"/>
                </a:lnTo>
                <a:lnTo>
                  <a:pt x="3543300" y="1125415"/>
                </a:lnTo>
                <a:lnTo>
                  <a:pt x="3174023" y="1143000"/>
                </a:lnTo>
                <a:lnTo>
                  <a:pt x="3006970" y="1195754"/>
                </a:lnTo>
                <a:lnTo>
                  <a:pt x="2690447" y="1345223"/>
                </a:lnTo>
                <a:lnTo>
                  <a:pt x="2514600" y="1538654"/>
                </a:lnTo>
                <a:lnTo>
                  <a:pt x="2391508" y="1696915"/>
                </a:lnTo>
                <a:lnTo>
                  <a:pt x="2242039" y="1960684"/>
                </a:lnTo>
                <a:lnTo>
                  <a:pt x="1960685" y="1995854"/>
                </a:lnTo>
                <a:lnTo>
                  <a:pt x="1081454" y="1995854"/>
                </a:lnTo>
                <a:lnTo>
                  <a:pt x="641839" y="2110154"/>
                </a:lnTo>
                <a:lnTo>
                  <a:pt x="404447" y="2136530"/>
                </a:lnTo>
                <a:lnTo>
                  <a:pt x="0" y="1995854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0" grpId="0"/>
      <p:bldP spid="30" grpId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8667" y="2536723"/>
            <a:ext cx="8258133" cy="788300"/>
            <a:chOff x="428667" y="2536723"/>
            <a:chExt cx="8258133" cy="788300"/>
          </a:xfrm>
          <a:effectLst>
            <a:outerShdw blurRad="76200" dist="190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8" name="Group 37"/>
            <p:cNvGrpSpPr/>
            <p:nvPr/>
          </p:nvGrpSpPr>
          <p:grpSpPr>
            <a:xfrm>
              <a:off x="428667" y="2536723"/>
              <a:ext cx="8258133" cy="788300"/>
              <a:chOff x="428667" y="2536723"/>
              <a:chExt cx="6425789" cy="788300"/>
            </a:xfrm>
            <a:solidFill>
              <a:srgbClr val="704B0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28667" y="2536723"/>
                <a:ext cx="6425789" cy="786580"/>
              </a:xfrm>
              <a:prstGeom prst="rect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350020" y="2536723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94150" y="2537067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238280" y="2537411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82410" y="2537755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26540" y="2538099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070670" y="2538443"/>
                <a:ext cx="0" cy="786580"/>
              </a:xfrm>
              <a:prstGeom prst="line">
                <a:avLst/>
              </a:prstGeom>
              <a:grp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108809" y="2730400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51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16282" y="2733330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52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41336" y="2736266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53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48806" y="2739202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54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56276" y="2742138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55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72538" y="2745074"/>
              <a:ext cx="101638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4B00"/>
                  </a:solidFill>
                  <a:latin typeface="Arial Black" panose="020B0A04020102090204" pitchFamily="34" charset="0"/>
                </a:rPr>
                <a:t>AD 56</a:t>
              </a:r>
              <a:endParaRPr lang="en-US" sz="2000" dirty="0">
                <a:solidFill>
                  <a:srgbClr val="704B00"/>
                </a:solidFill>
                <a:latin typeface="Arial Black" panose="020B0A04020102090204" pitchFamily="34" charset="0"/>
              </a:endParaRPr>
            </a:p>
          </p:txBody>
        </p: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66031" y="371715"/>
            <a:ext cx="1755881" cy="107721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 Black" panose="020B0A04020102090204" pitchFamily="34" charset="0"/>
              </a:rPr>
              <a:t>Arrives in Corinth and begins church (Acts </a:t>
            </a:r>
            <a:r>
              <a:rPr lang="en-US" sz="1600" dirty="0" smtClean="0">
                <a:latin typeface="Arial Black" panose="020B0A04020102090204" pitchFamily="34" charset="0"/>
              </a:rPr>
              <a:t>18.1</a:t>
            </a:r>
            <a:r>
              <a:rPr lang="en-US" sz="1600" dirty="0"/>
              <a:t>)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69997" y="4419600"/>
            <a:ext cx="1851915" cy="83099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 Black" panose="020B0A04020102090204" pitchFamily="34" charset="0"/>
              </a:rPr>
              <a:t>Leaves Corinth for Ephesus (Acts </a:t>
            </a:r>
            <a:r>
              <a:rPr lang="en-US" sz="1600" dirty="0" smtClean="0">
                <a:latin typeface="Arial Black" panose="020B0A04020102090204" pitchFamily="34" charset="0"/>
              </a:rPr>
              <a:t>18.18</a:t>
            </a:r>
            <a:r>
              <a:rPr lang="en-US" sz="1600" dirty="0">
                <a:latin typeface="Arial Black" panose="020B0A04020102090204" pitchFamily="34" charset="0"/>
              </a:rPr>
              <a:t>)</a:t>
            </a:r>
            <a:endParaRPr lang="en-US" altLang="en-US" sz="1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2342708" y="381314"/>
            <a:ext cx="2061705" cy="107721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 Black" panose="020B0A04020102090204" pitchFamily="34" charset="0"/>
              </a:rPr>
              <a:t>Writes 1</a:t>
            </a:r>
            <a:r>
              <a:rPr lang="en-US" sz="1600" baseline="30000" dirty="0">
                <a:latin typeface="Arial Black" panose="020B0A04020102090204" pitchFamily="34" charset="0"/>
              </a:rPr>
              <a:t>st</a:t>
            </a:r>
            <a:r>
              <a:rPr lang="en-US" sz="1600" dirty="0">
                <a:latin typeface="Arial Black" panose="020B0A04020102090204" pitchFamily="34" charset="0"/>
              </a:rPr>
              <a:t> letter from Ephesus (now lost) (1 Cor. </a:t>
            </a:r>
            <a:r>
              <a:rPr lang="en-US" sz="1600" dirty="0" smtClean="0">
                <a:latin typeface="Arial Black" panose="020B0A04020102090204" pitchFamily="34" charset="0"/>
              </a:rPr>
              <a:t>5.9</a:t>
            </a:r>
            <a:r>
              <a:rPr lang="en-US" sz="1600" dirty="0">
                <a:latin typeface="Arial Black" panose="020B0A04020102090204" pitchFamily="34" charset="0"/>
              </a:rPr>
              <a:t>)</a:t>
            </a:r>
            <a:endParaRPr lang="en-US" altLang="en-US" sz="1600" dirty="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90513" y="4416741"/>
            <a:ext cx="2976644" cy="132343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90204" pitchFamily="34" charset="0"/>
              </a:rPr>
              <a:t>1</a:t>
            </a:r>
            <a:r>
              <a:rPr lang="en-US" sz="1600" baseline="30000" dirty="0">
                <a:latin typeface="Arial Black" panose="020B0A04020102090204" pitchFamily="34" charset="0"/>
              </a:rPr>
              <a:t>st</a:t>
            </a:r>
            <a:r>
              <a:rPr lang="en-US" sz="1600" dirty="0">
                <a:latin typeface="Arial Black" panose="020B0A04020102090204" pitchFamily="34" charset="0"/>
              </a:rPr>
              <a:t> letter being misunderstood, church sends delegation to Paul w/ specific questions (1 Cor. </a:t>
            </a:r>
            <a:r>
              <a:rPr lang="en-US" sz="1600" dirty="0" smtClean="0">
                <a:latin typeface="Arial Black" panose="020B0A04020102090204" pitchFamily="34" charset="0"/>
              </a:rPr>
              <a:t>16.17</a:t>
            </a:r>
            <a:r>
              <a:rPr lang="en-US" sz="1600" dirty="0">
                <a:latin typeface="Arial Black" panose="020B0A04020102090204" pitchFamily="34" charset="0"/>
              </a:rPr>
              <a:t>)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505306" y="873233"/>
            <a:ext cx="1760623" cy="5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 Black" panose="020B0A04020102090204" pitchFamily="34" charset="0"/>
              </a:rPr>
              <a:t>Writes 1 Corinthians</a:t>
            </a:r>
            <a:endParaRPr lang="en-US" altLang="en-US" sz="1600" dirty="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5338804" y="4421062"/>
            <a:ext cx="1767580" cy="831063"/>
            <a:chOff x="144" y="-385"/>
            <a:chExt cx="1248" cy="27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144" y="-385"/>
              <a:ext cx="1248" cy="27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 smtClean="0">
                  <a:solidFill>
                    <a:schemeClr val="bg1"/>
                  </a:solidFill>
                  <a:latin typeface="Arial Black" panose="020B0A04020102090204" pitchFamily="34" charset="0"/>
                </a:rPr>
                <a:t>Makes “hasty” visit (2 Cor. 2.1)</a:t>
              </a:r>
              <a:endParaRPr lang="en-US" altLang="en-US" sz="1600" dirty="0">
                <a:solidFill>
                  <a:schemeClr val="bg1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20" y="1152"/>
              <a:ext cx="0" cy="9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600">
                <a:latin typeface="Arial Black" panose="020B0A04020102090204" pitchFamily="34" charset="0"/>
              </a:endParaRPr>
            </a:p>
          </p:txBody>
        </p:sp>
      </p:grp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6403880" y="382459"/>
            <a:ext cx="2283711" cy="107721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27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 Black" panose="020B0A04020102090204" pitchFamily="34" charset="0"/>
              </a:rPr>
              <a:t>Writes "sorrowful" letter (now lost) from </a:t>
            </a:r>
            <a:r>
              <a:rPr lang="en-US" sz="1600" dirty="0" smtClean="0">
                <a:latin typeface="Arial Black" panose="020B0A04020102090204" pitchFamily="34" charset="0"/>
              </a:rPr>
              <a:t>Ephesus </a:t>
            </a:r>
            <a:r>
              <a:rPr lang="en-US" sz="1600" dirty="0">
                <a:latin typeface="Arial Black" panose="020B0A04020102090204" pitchFamily="34" charset="0"/>
              </a:rPr>
              <a:t>(2 Cor. </a:t>
            </a:r>
            <a:r>
              <a:rPr lang="en-US" sz="1600" dirty="0" smtClean="0">
                <a:latin typeface="Arial Black" panose="020B0A04020102090204" pitchFamily="34" charset="0"/>
              </a:rPr>
              <a:t>2.1</a:t>
            </a:r>
            <a:r>
              <a:rPr lang="en-US" sz="1600" dirty="0">
                <a:latin typeface="Arial Black" panose="020B0A04020102090204" pitchFamily="34" charset="0"/>
              </a:rPr>
              <a:t>)</a:t>
            </a:r>
            <a:endParaRPr lang="en-US" altLang="en-US" sz="1600" dirty="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7181374" y="4435203"/>
            <a:ext cx="1745572" cy="6463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 Black" panose="020B0A04020102090204" pitchFamily="34" charset="0"/>
              </a:rPr>
              <a:t>Writes 2 Corinthians</a:t>
            </a:r>
            <a:endParaRPr lang="en-US" altLang="en-US" dirty="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cxnSp>
        <p:nvCxnSpPr>
          <p:cNvPr id="71" name="Straight Arrow Connector 70"/>
          <p:cNvCxnSpPr>
            <a:stCxn id="47" idx="2"/>
          </p:cNvCxnSpPr>
          <p:nvPr/>
        </p:nvCxnSpPr>
        <p:spPr>
          <a:xfrm>
            <a:off x="1343972" y="1448933"/>
            <a:ext cx="946541" cy="10695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368866" y="1447800"/>
            <a:ext cx="1883941" cy="10429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355059" y="1447800"/>
            <a:ext cx="1109410" cy="10429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314750" y="1447800"/>
            <a:ext cx="250109" cy="10429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</p:cNvCxnSpPr>
          <p:nvPr/>
        </p:nvCxnSpPr>
        <p:spPr>
          <a:xfrm flipV="1">
            <a:off x="1295955" y="3381932"/>
            <a:ext cx="2216205" cy="103766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689779" y="3381932"/>
            <a:ext cx="2104672" cy="10546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358331" y="3381932"/>
            <a:ext cx="614331" cy="10546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063138" y="3381932"/>
            <a:ext cx="116455" cy="10348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63" grpId="0" animBg="1"/>
      <p:bldP spid="63" grpId="1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Plato's term for a prostitute was </a:t>
            </a:r>
            <a:r>
              <a:rPr lang="en-US" sz="3600" dirty="0" smtClean="0"/>
              <a:t>“Corinthian girl”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08686" y="2195717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Aristophanes coined term </a:t>
            </a:r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korinthiazomai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to refer to fornication</a:t>
            </a:r>
          </a:p>
        </p:txBody>
      </p:sp>
    </p:spTree>
    <p:extLst>
      <p:ext uri="{BB962C8B-B14F-4D97-AF65-F5344CB8AC3E}">
        <p14:creationId xmlns:p14="http://schemas.microsoft.com/office/powerpoint/2010/main" val="37966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reeceBlack" panose="020B0600000000000000" pitchFamily="34" charset="0"/>
              </a:rPr>
              <a:t>2 Cor. </a:t>
            </a:r>
            <a:r>
              <a:rPr lang="en-US" sz="3600" dirty="0" smtClean="0">
                <a:latin typeface="GreeceBlack" panose="020B0600000000000000" pitchFamily="34" charset="0"/>
              </a:rPr>
              <a:t>10.10 -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“For his letters,” they say, “are weighty and powerful, but his bodily presence is weak, and his speech contemptible.” </a:t>
            </a:r>
          </a:p>
        </p:txBody>
      </p:sp>
    </p:spTree>
    <p:extLst>
      <p:ext uri="{BB962C8B-B14F-4D97-AF65-F5344CB8AC3E}">
        <p14:creationId xmlns:p14="http://schemas.microsoft.com/office/powerpoint/2010/main" val="20964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Ernst von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Dobschütz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 </a:t>
            </a:r>
            <a:r>
              <a:rPr lang="en-US" sz="3600" dirty="0" smtClean="0">
                <a:latin typeface="GreeceBlack" panose="020B06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smtClean="0">
                <a:latin typeface="GreeceBlack" panose="020B0600000000000000" pitchFamily="34" charset="0"/>
              </a:rPr>
              <a:t>The </a:t>
            </a:r>
            <a:r>
              <a:rPr lang="en-US" sz="3600" dirty="0">
                <a:latin typeface="GreeceBlack" panose="020B0600000000000000" pitchFamily="34" charset="0"/>
              </a:rPr>
              <a:t>ideal of the Corinthian was the reckless development of the individual. The merchant who made his gain by all and every means, the man of pleasure </a:t>
            </a:r>
            <a:r>
              <a:rPr lang="en-US" sz="3600" dirty="0" smtClean="0">
                <a:latin typeface="GreeceBlack" panose="020B0600000000000000" pitchFamily="34" charset="0"/>
              </a:rPr>
              <a:t>surrendering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reeceBlack" panose="020B0600000000000000" pitchFamily="34" charset="0"/>
              </a:rPr>
              <a:t>himself to every lust, the athlete steeled to every bodily exercise and proud in his physical strength, are the true Corinthian types: in a word the man who recognized no superior and no law but his own desires.”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James Moffat (1870-1944)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dirty="0" smtClean="0"/>
              <a:t>“The </a:t>
            </a:r>
            <a:r>
              <a:rPr lang="en-US" sz="3600" dirty="0"/>
              <a:t>church was in the world as it ought to be, but the world was in the church as it ought not to be</a:t>
            </a:r>
            <a:r>
              <a:rPr lang="en-US" sz="3600" dirty="0" smtClean="0"/>
              <a:t>.”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7" y="5990101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47" y="5995744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2017" y="5995747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0587" y="5995744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9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451" y="5978812"/>
            <a:ext cx="36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NASB: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Paul, called as an apostle of Jesus Christ by the will of God,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2312772"/>
            <a:ext cx="803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600" dirty="0" smtClean="0"/>
              <a:t>Literally: </a:t>
            </a:r>
            <a:r>
              <a:rPr lang="en-US" sz="3600" i="1" dirty="0"/>
              <a:t>Paul, called, apostle</a:t>
            </a:r>
            <a:endParaRPr lang="en-US" sz="3600" dirty="0"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513E1E5-2065-46AA-B9D0-02B5DEABC452}" vid="{2D93A167-7499-4EAF-A025-A38C2BE87E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Corinthians</Template>
  <TotalTime>2716</TotalTime>
  <Words>872</Words>
  <Application>Microsoft Office PowerPoint</Application>
  <PresentationFormat>On-screen Show (4:3)</PresentationFormat>
  <Paragraphs>401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vtks distress</vt:lpstr>
      <vt:lpstr>Times New Roman</vt:lpstr>
      <vt:lpstr>Arial</vt:lpstr>
      <vt:lpstr>GreeceBlack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25</cp:revision>
  <dcterms:created xsi:type="dcterms:W3CDTF">2014-07-06T22:50:28Z</dcterms:created>
  <dcterms:modified xsi:type="dcterms:W3CDTF">2014-07-27T12:23:59Z</dcterms:modified>
</cp:coreProperties>
</file>